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67" r:id="rId5"/>
    <p:sldId id="270" r:id="rId6"/>
    <p:sldId id="271" r:id="rId7"/>
    <p:sldId id="280" r:id="rId8"/>
    <p:sldId id="272" r:id="rId9"/>
    <p:sldId id="273" r:id="rId10"/>
    <p:sldId id="274" r:id="rId11"/>
    <p:sldId id="275" r:id="rId12"/>
    <p:sldId id="281" r:id="rId13"/>
    <p:sldId id="277" r:id="rId14"/>
    <p:sldId id="278" r:id="rId15"/>
    <p:sldId id="279" r:id="rId16"/>
    <p:sldId id="263" r:id="rId17"/>
    <p:sldId id="264" r:id="rId18"/>
    <p:sldId id="265" r:id="rId19"/>
  </p:sldIdLst>
  <p:sldSz cx="14630400" cy="8229600"/>
  <p:notesSz cx="8229600" cy="14630400"/>
  <p:embeddedFontLst>
    <p:embeddedFont>
      <p:font typeface="Noto Sans TC" panose="02020500000000000000" charset="-120"/>
      <p:regular r:id="rId21"/>
      <p:bold r:id="rId22"/>
    </p:embeddedFont>
    <p:embeddedFont>
      <p:font typeface="Noto Sans TC Black" panose="02020500000000000000" charset="-120"/>
      <p:bold r:id="rId23"/>
    </p:embeddedFont>
    <p:embeddedFont>
      <p:font typeface="Noto Sans TC Medium" panose="02020500000000000000" charset="-12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  <p:embeddedFont>
      <p:font typeface="Nunito Semi Bold" panose="02020500000000000000" charset="0"/>
      <p:regular r:id="rId33"/>
    </p:embeddedFont>
    <p:embeddedFont>
      <p:font typeface="標楷體" panose="03000509000000000000" pitchFamily="65" charset="-120"/>
      <p:regular r:id="rId3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C0C0C0"/>
    <a:srgbClr val="800080"/>
    <a:srgbClr val="66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21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49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4C7D6-EB27-0CC5-5DC2-F39B3CA4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7DF8C-BBCB-62F9-50FD-8063D9FA1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CD307-0584-ABDF-5780-AF0DD03B8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7837-B4B7-61BD-1755-BD401F246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7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EF2C-F728-6D4A-AA51-160F3E8E0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2EDB0-DBD9-158F-25FA-767F7D92B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26576-3708-44B5-35B7-A5853EDA8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9D71D-D988-4883-E94B-B186B2B720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5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8F44A-157C-42E8-E2D6-A36D30EC3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AA585-A096-908F-551B-5BEF7FE6D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B031E-1A82-1086-B6FB-A442ED04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6797-86A0-1F9A-08D2-89EF3BE51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3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B0869-1F63-7946-4616-7CB7B6DC0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3CA57-C37B-B8C0-12FA-B43B45EE1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F93563-671A-9F4C-FB60-0D7652E4D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A46A6-6F4A-56F4-2838-4E2E14592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10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B5B54-8031-7367-4D98-F47586F93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6124F-FE2D-D26D-90EB-D5789F603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EAE98-BB1D-3FE2-AE47-233EE58E8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B1D5-8308-368D-25C5-88DAC8285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27EDA-9628-8AB2-AFC5-0B578710C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AEA22-6BBE-F2A0-22E5-192F292A3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6F0D2-5D5B-1640-0E91-8E04DF6C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D081-50B7-555E-E022-FF1765FABD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29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AF09-9EC8-44CC-DFB4-150891EC4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4606A-4888-21C6-44CA-F99BEF11A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04532-9BC1-CCDF-D25A-6AE0B62FD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2790C-BDA1-5552-9A24-7D9EE08743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9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961C-ADC1-D98D-6CA2-685DACB5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0CED0-6C6F-457A-380A-93BB0C0C9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AD820-9AF9-0C9B-7AD7-0E5027F59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30497-1A5D-15CF-E4FE-C6AA930690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46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05E46-5A9C-B653-E983-9AD1577C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8B24-FDA1-8715-02EA-5EC0EE2FA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F1E4C-7F96-8FEE-89E3-5F2B42639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111B7-FB71-7032-4225-DB2B529CF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9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96CA-E35F-2396-B174-9D6E66B31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0E55E-B205-993A-DA9A-CA5108E717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9CCB2-190E-C75F-4E82-17F2B6B9D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2BC4A-DE3A-26A5-8E23-EF754976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20D59-3266-6375-8AE3-496A8E3D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18CAD-AF21-6356-0DB2-75A6DD25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BEDC2-D9CA-B713-EEFD-419BBBAB4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86D2-6DEF-37C4-7915-35A2F3905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5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85842-2905-DE50-2B80-0FF88EAA0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A11CB-A4C4-0848-ECCD-AE3E2C266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A9821-FC81-6D7D-E39F-0618213EC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82EA8-3B76-CC6C-6F57-0858F0FBB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8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2C57A-CA5E-6829-95DA-D012C7ED8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1E85C-5056-9121-E054-5F31C9A92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D6C9F-E55E-D10C-B9FD-DF1AF424B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AA2B0-209C-4918-5CE7-14091C2BD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7A871F-7114-9442-902B-63FA69B7C2EA}"/>
              </a:ext>
            </a:extLst>
          </p:cNvPr>
          <p:cNvSpPr txBox="1"/>
          <p:nvPr/>
        </p:nvSpPr>
        <p:spPr>
          <a:xfrm>
            <a:off x="5673548" y="2274174"/>
            <a:ext cx="927225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800" dirty="0">
                <a:latin typeface="Noto Sans TC Black" panose="020B0200000000000000" pitchFamily="34" charset="-120"/>
                <a:ea typeface="Noto Sans TC Black" panose="020B0200000000000000" pitchFamily="34" charset="-120"/>
              </a:rPr>
              <a:t>基於 </a:t>
            </a:r>
            <a:r>
              <a:rPr lang="en-US" altLang="zh-TW" sz="3800" dirty="0">
                <a:latin typeface="Noto Sans TC Black" panose="020B0200000000000000" pitchFamily="34" charset="-120"/>
                <a:ea typeface="Noto Sans TC Black" panose="020B0200000000000000" pitchFamily="34" charset="-120"/>
              </a:rPr>
              <a:t>LegalBERT </a:t>
            </a:r>
            <a:r>
              <a:rPr lang="zh-TW" altLang="en-US" sz="3800" dirty="0">
                <a:latin typeface="Noto Sans TC Black" panose="020B0200000000000000" pitchFamily="34" charset="-120"/>
                <a:ea typeface="Noto Sans TC Black" panose="020B0200000000000000" pitchFamily="34" charset="-120"/>
              </a:rPr>
              <a:t>與知識圖譜的</a:t>
            </a:r>
            <a:endParaRPr lang="en-US" altLang="zh-TW" sz="3800" dirty="0">
              <a:latin typeface="Noto Sans TC Black" panose="020B0200000000000000" pitchFamily="34" charset="-120"/>
              <a:ea typeface="Noto Sans TC Black" panose="020B0200000000000000" pitchFamily="34" charset="-120"/>
            </a:endParaRPr>
          </a:p>
          <a:p>
            <a:r>
              <a:rPr lang="zh-TW" altLang="en-US" sz="3800" dirty="0">
                <a:latin typeface="Noto Sans TC Black" panose="020B0200000000000000" pitchFamily="34" charset="-120"/>
                <a:ea typeface="Noto Sans TC Black" panose="020B0200000000000000" pitchFamily="34" charset="-120"/>
              </a:rPr>
              <a:t>反托拉斯法案進入障礙判例檢索系統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8E9C43-A94A-BC9F-9C56-57920DC7B20C}"/>
              </a:ext>
            </a:extLst>
          </p:cNvPr>
          <p:cNvSpPr txBox="1"/>
          <p:nvPr/>
        </p:nvSpPr>
        <p:spPr>
          <a:xfrm>
            <a:off x="5724348" y="5140105"/>
            <a:ext cx="41469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小組</a:t>
            </a:r>
            <a:r>
              <a:rPr lang="en-US" altLang="zh-TW" sz="32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3</a:t>
            </a:r>
          </a:p>
          <a:p>
            <a:r>
              <a:rPr lang="zh-TW" altLang="en-US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唐嘉宏 </a:t>
            </a:r>
            <a:r>
              <a:rPr lang="en-US" altLang="zh-TW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M124111043 </a:t>
            </a:r>
          </a:p>
          <a:p>
            <a:r>
              <a:rPr lang="zh-TW" altLang="en-US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錢竑邑 </a:t>
            </a:r>
            <a:r>
              <a:rPr lang="en-US" altLang="zh-TW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M113020075 </a:t>
            </a:r>
          </a:p>
          <a:p>
            <a:r>
              <a:rPr lang="zh-TW" altLang="en-US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林健驊 </a:t>
            </a:r>
            <a:r>
              <a:rPr lang="en-US" altLang="zh-TW" sz="24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M113010071</a:t>
            </a:r>
            <a:endParaRPr lang="zh-TW" altLang="en-US" sz="2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4A12126-CD09-895C-3A2D-8C483E79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34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2FC72F-5785-6FFB-14B4-C7D88508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85D47D-4076-179E-C925-97C3FA0CBFBF}"/>
              </a:ext>
            </a:extLst>
          </p:cNvPr>
          <p:cNvSpPr/>
          <p:nvPr/>
        </p:nvSpPr>
        <p:spPr>
          <a:xfrm>
            <a:off x="720000" y="719999"/>
            <a:ext cx="13542100" cy="161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知識圖譜構建與擴展</a:t>
            </a:r>
            <a:r>
              <a:rPr lang="en-US" altLang="zh-TW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(Knowledge Graph Construction and Expansion)</a:t>
            </a:r>
            <a:endParaRPr lang="zh-TW" altLang="en-US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EF6D32A-8C0F-0D70-AB7A-A8AF64065CA2}"/>
              </a:ext>
            </a:extLst>
          </p:cNvPr>
          <p:cNvSpPr/>
          <p:nvPr/>
        </p:nvSpPr>
        <p:spPr>
          <a:xfrm>
            <a:off x="864000" y="198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📖 </a:t>
            </a: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原始知識圖譜</a:t>
            </a:r>
            <a:endParaRPr lang="en-US" sz="2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9C85245-84D2-9198-EE82-20116F983E53}"/>
              </a:ext>
            </a:extLst>
          </p:cNvPr>
          <p:cNvSpPr/>
          <p:nvPr/>
        </p:nvSpPr>
        <p:spPr>
          <a:xfrm>
            <a:off x="1016400" y="2548831"/>
            <a:ext cx="9486500" cy="116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包含進入障礙的基本定義：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Entry Barriers, Economies of Scale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等。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13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個檢索類別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569FC4F2-0536-C190-C351-9A3424BBFCF6}"/>
              </a:ext>
            </a:extLst>
          </p:cNvPr>
          <p:cNvSpPr/>
          <p:nvPr/>
        </p:nvSpPr>
        <p:spPr>
          <a:xfrm>
            <a:off x="864000" y="43316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🛠️ 擴展知識圖譜</a:t>
            </a: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1AB7838D-F47D-9261-C5FA-2C63F4E388EB}"/>
              </a:ext>
            </a:extLst>
          </p:cNvPr>
          <p:cNvSpPr/>
          <p:nvPr/>
        </p:nvSpPr>
        <p:spPr>
          <a:xfrm>
            <a:off x="1016400" y="4777998"/>
            <a:ext cx="9486500" cy="116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新增同義詞：如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Barriers, Entry Costs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更詳細定義與擴展障礙類型：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Brand Loyalty, Patent Protection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FCFA5F1-A600-8F70-120F-E6B7546F136A}"/>
              </a:ext>
            </a:extLst>
          </p:cNvPr>
          <p:cNvSpPr/>
          <p:nvPr/>
        </p:nvSpPr>
        <p:spPr>
          <a:xfrm>
            <a:off x="863998" y="65443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✨ 作用</a:t>
            </a: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36A44D1-AA04-1BAF-87B4-FACE30C24740}"/>
              </a:ext>
            </a:extLst>
          </p:cNvPr>
          <p:cNvSpPr/>
          <p:nvPr/>
        </p:nvSpPr>
        <p:spPr>
          <a:xfrm>
            <a:off x="1016400" y="7085740"/>
            <a:ext cx="9486500" cy="116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提升模型在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語意模糊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時的檢索成功率。</a:t>
            </a: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pic>
        <p:nvPicPr>
          <p:cNvPr id="24" name="圖片 23" descr="一張含有 文字, 圓形, 圖表, 螢幕擷取畫面 的圖片&#10;&#10;自動產生的描述">
            <a:extLst>
              <a:ext uri="{FF2B5EF4-FFF2-40B4-BE49-F238E27FC236}">
                <a16:creationId xmlns:a16="http://schemas.microsoft.com/office/drawing/2014/main" id="{81300D63-2E47-45E3-8D3E-64F9A8F3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587" y="2597904"/>
            <a:ext cx="7540625" cy="4221880"/>
          </a:xfrm>
          <a:prstGeom prst="rect">
            <a:avLst/>
          </a:prstGeom>
          <a:ln>
            <a:noFill/>
          </a:ln>
          <a:effectLst>
            <a:outerShdw blurRad="381000" dist="139700" dir="3300000" algn="tl" rotWithShape="0">
              <a:srgbClr val="333333"/>
            </a:outerShdw>
          </a:effec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DAA670-DC52-8654-A76F-C7080B8827ED}"/>
              </a:ext>
            </a:extLst>
          </p:cNvPr>
          <p:cNvSpPr txBox="1"/>
          <p:nvPr/>
        </p:nvSpPr>
        <p:spPr>
          <a:xfrm>
            <a:off x="9580211" y="2192508"/>
            <a:ext cx="1845377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知識圖譜結構圖</a:t>
            </a:r>
          </a:p>
        </p:txBody>
      </p:sp>
    </p:spTree>
    <p:extLst>
      <p:ext uri="{BB962C8B-B14F-4D97-AF65-F5344CB8AC3E}">
        <p14:creationId xmlns:p14="http://schemas.microsoft.com/office/powerpoint/2010/main" val="332276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FA7AC-A83E-1346-7391-7FA4FEE45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DB4785-AB7F-EC9D-84E8-C92CBDD5591A}"/>
              </a:ext>
            </a:extLst>
          </p:cNvPr>
          <p:cNvSpPr/>
          <p:nvPr/>
        </p:nvSpPr>
        <p:spPr>
          <a:xfrm>
            <a:off x="720000" y="719999"/>
            <a:ext cx="13542100" cy="161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匹配與檢索分析 </a:t>
            </a:r>
            <a:r>
              <a:rPr lang="en-US" altLang="zh-TW" sz="4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(Matching and Retrieval Analysis)</a:t>
            </a:r>
            <a:endParaRPr lang="zh-TW" altLang="en-US" sz="4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DB9D5DA-F89B-4341-8AF0-3AF53AC993EB}"/>
              </a:ext>
            </a:extLst>
          </p:cNvPr>
          <p:cNvSpPr/>
          <p:nvPr/>
        </p:nvSpPr>
        <p:spPr>
          <a:xfrm>
            <a:off x="864000" y="198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🔍匹配邏輯</a:t>
            </a: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F778F70-C1ED-1E5F-4311-59E356036847}"/>
              </a:ext>
            </a:extLst>
          </p:cNvPr>
          <p:cNvSpPr/>
          <p:nvPr/>
        </p:nvSpPr>
        <p:spPr>
          <a:xfrm>
            <a:off x="1016400" y="2394903"/>
            <a:ext cx="9486500" cy="116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步驟：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使用微調後的模型對段落進行預測。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提取段落的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起點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終點位置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，解碼出答案。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457200" indent="-457200">
              <a:lnSpc>
                <a:spcPts val="3000"/>
              </a:lnSpc>
              <a:buFont typeface="+mj-lt"/>
              <a:buAutoNum type="arabicPeriod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將答案與知識圖譜中的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名稱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、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同義詞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與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定義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進行匹配。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563EEFA-838A-0CB8-3B5D-81299A3161C0}"/>
              </a:ext>
            </a:extLst>
          </p:cNvPr>
          <p:cNvSpPr/>
          <p:nvPr/>
        </p:nvSpPr>
        <p:spPr>
          <a:xfrm>
            <a:off x="864000" y="4688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📊 分析流程</a:t>
            </a: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6970D9-9140-061E-1BE8-DDF8249FEBE9}"/>
              </a:ext>
            </a:extLst>
          </p:cNvPr>
          <p:cNvSpPr txBox="1"/>
          <p:nvPr/>
        </p:nvSpPr>
        <p:spPr>
          <a:xfrm>
            <a:off x="1016400" y="5226613"/>
            <a:ext cx="367921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擴展前</a:t>
            </a:r>
            <a:endParaRPr lang="en-US" altLang="zh-TW" sz="20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solidFill>
                <a:srgbClr val="00002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檢索範圍限於原始知識圖譜。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匹配的障礙類型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較少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zh-TW" altLang="en-US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9F8F96C-B12F-AE72-8FAD-3074844720A2}"/>
              </a:ext>
            </a:extLst>
          </p:cNvPr>
          <p:cNvSpPr txBox="1"/>
          <p:nvPr/>
        </p:nvSpPr>
        <p:spPr>
          <a:xfrm>
            <a:off x="6021694" y="5226613"/>
            <a:ext cx="4408579" cy="125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擴展後</a:t>
            </a:r>
            <a:endParaRPr lang="en-US" altLang="zh-TW" sz="20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solidFill>
                <a:srgbClr val="00002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匹配的數量與類型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明顯增加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Data1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和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Data3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的效果有顯著提升。</a:t>
            </a:r>
          </a:p>
        </p:txBody>
      </p:sp>
    </p:spTree>
    <p:extLst>
      <p:ext uri="{BB962C8B-B14F-4D97-AF65-F5344CB8AC3E}">
        <p14:creationId xmlns:p14="http://schemas.microsoft.com/office/powerpoint/2010/main" val="297096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1ED01-B1B1-13AB-3668-9A289420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8B50FF6-6A14-4E7F-60CA-CE929A3F63BC}"/>
              </a:ext>
            </a:extLst>
          </p:cNvPr>
          <p:cNvSpPr/>
          <p:nvPr/>
        </p:nvSpPr>
        <p:spPr>
          <a:xfrm>
            <a:off x="720000" y="719999"/>
            <a:ext cx="13542100" cy="161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模型參數 </a:t>
            </a:r>
            <a:endParaRPr lang="zh-TW" altLang="en-US" sz="4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9CFA22-3ACD-D6C3-03B1-0EAA2FBE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9" t="8749" r="7309" b="8749"/>
          <a:stretch/>
        </p:blipFill>
        <p:spPr>
          <a:xfrm>
            <a:off x="4325201" y="263047"/>
            <a:ext cx="9403324" cy="7757951"/>
          </a:xfrm>
          <a:prstGeom prst="roundRect">
            <a:avLst>
              <a:gd name="adj" fmla="val 4975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904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660DF-E38C-C7A9-A5E8-FBFE6C39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E9CC70E-9B2D-A0AD-FA28-A681547AA8E9}"/>
              </a:ext>
            </a:extLst>
          </p:cNvPr>
          <p:cNvSpPr/>
          <p:nvPr/>
        </p:nvSpPr>
        <p:spPr>
          <a:xfrm>
            <a:off x="709250" y="3308825"/>
            <a:ext cx="13542100" cy="161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altLang="zh-TW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Data</a:t>
            </a: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的匹配與擴展比較</a:t>
            </a:r>
            <a:endParaRPr lang="zh-TW" altLang="en-US" sz="4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ED0D19B-7C77-69F3-36F1-43BCEFC71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0"/>
            <a:ext cx="57785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76606-4A76-C02C-F34F-0E2A7D374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F8BDA2B-EE37-2E51-612F-1B40E2385B14}"/>
              </a:ext>
            </a:extLst>
          </p:cNvPr>
          <p:cNvSpPr/>
          <p:nvPr/>
        </p:nvSpPr>
        <p:spPr>
          <a:xfrm>
            <a:off x="720000" y="719999"/>
            <a:ext cx="13542100" cy="161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匹配結果分布</a:t>
            </a:r>
            <a:endParaRPr lang="zh-TW" altLang="en-US" sz="4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7C27AF4-0387-637F-CA89-CB4D0E206854}"/>
              </a:ext>
            </a:extLst>
          </p:cNvPr>
          <p:cNvSpPr/>
          <p:nvPr/>
        </p:nvSpPr>
        <p:spPr>
          <a:xfrm>
            <a:off x="720000" y="4978400"/>
            <a:ext cx="12775800" cy="282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📊 分析</a:t>
            </a: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altLang="zh-TW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514350" indent="-514350">
              <a:lnSpc>
                <a:spcPts val="275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Data2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：匹配數量最多，微調對其影響顯著，是主要的匹配來源。</a:t>
            </a:r>
            <a:endParaRPr lang="en-US" altLang="zh-TW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514350" indent="-514350">
              <a:lnSpc>
                <a:spcPts val="275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Data1 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和 </a:t>
            </a: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Data3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 </a:t>
            </a: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: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匹配數量低於 </a:t>
            </a: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Data2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，但擴展後類型和數量均有增加。</a:t>
            </a:r>
            <a:endParaRPr lang="en-US" altLang="zh-TW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514350" indent="-514350">
              <a:lnSpc>
                <a:spcPts val="275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Supreme Court</a:t>
            </a:r>
            <a:r>
              <a:rPr lang="zh-TW" altLang="en-US" sz="2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：未匹配到案例，可能與結構或語意不相關，需要進一步研究。</a:t>
            </a:r>
            <a:endParaRPr lang="en-US" altLang="zh-TW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>
              <a:lnSpc>
                <a:spcPts val="2750"/>
              </a:lnSpc>
            </a:pPr>
            <a:endParaRPr lang="en-US" altLang="zh-TW" sz="2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altLang="zh-TW" sz="20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20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總體來說，擴展知識圖譜有效增強了模型對多數數據集的檢索能力，但也暴露了如 </a:t>
            </a:r>
            <a:r>
              <a:rPr lang="en-US" altLang="zh-TW" sz="185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Supreme Court </a:t>
            </a:r>
            <a:r>
              <a:rPr lang="zh-TW" altLang="en-US" sz="185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這類數據集的局限性。</a:t>
            </a:r>
            <a:endParaRPr lang="en-US" altLang="zh-TW" sz="185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pic>
        <p:nvPicPr>
          <p:cNvPr id="6" name="圖片 5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26EAD350-36D0-44E3-75E2-B86AAD1B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310073"/>
            <a:ext cx="6756400" cy="41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9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A3F42-E1C1-3DD7-BD23-47A505594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5C5FF-C080-E3A2-F56D-959735FD5330}"/>
              </a:ext>
            </a:extLst>
          </p:cNvPr>
          <p:cNvSpPr/>
          <p:nvPr/>
        </p:nvSpPr>
        <p:spPr>
          <a:xfrm>
            <a:off x="720000" y="719999"/>
            <a:ext cx="13542100" cy="727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擴展知識圖譜影響</a:t>
            </a:r>
            <a:endParaRPr lang="zh-TW" altLang="en-US" sz="40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E3DD9B0-3817-1B07-3039-743FA4459DA2}"/>
              </a:ext>
            </a:extLst>
          </p:cNvPr>
          <p:cNvSpPr/>
          <p:nvPr/>
        </p:nvSpPr>
        <p:spPr>
          <a:xfrm>
            <a:off x="6578600" y="2702575"/>
            <a:ext cx="24908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📊 分析</a:t>
            </a:r>
            <a:endParaRPr lang="en-US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027FCB0-8437-6339-4211-3FA9D7A1FE9A}"/>
              </a:ext>
            </a:extLst>
          </p:cNvPr>
          <p:cNvSpPr txBox="1"/>
          <p:nvPr/>
        </p:nvSpPr>
        <p:spPr>
          <a:xfrm>
            <a:off x="6731000" y="3226612"/>
            <a:ext cx="7680683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擴展前</a:t>
            </a:r>
            <a:endParaRPr lang="en-US" altLang="zh-TW" sz="2400" b="1" dirty="0">
              <a:solidFill>
                <a:srgbClr val="00002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 TC" panose="020B0200000000000000" pitchFamily="34" charset="-120"/>
                <a:cs typeface="Noto Sans" panose="020B0502040504020204" pitchFamily="34" charset="0"/>
              </a:rPr>
              <a:t>&gt;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 TC" panose="020B0200000000000000" pitchFamily="34" charset="-12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匹配集中於少數類別（如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"Entry Barriers"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）。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擴展後</a:t>
            </a:r>
            <a:endParaRPr lang="en-US" altLang="zh-TW" sz="2400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 TC" panose="020B0200000000000000" pitchFamily="34" charset="-120"/>
                <a:cs typeface="Noto Sans" panose="020B0502040504020204" pitchFamily="34" charset="0"/>
              </a:rPr>
              <a:t>&gt;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匹配數量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提升 </a:t>
            </a: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20%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，新增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"Brand Loyalty"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和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"Patent Protection"   </a:t>
            </a:r>
          </a:p>
          <a:p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    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等類別。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zh-TW" altLang="en-US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Data1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和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Data3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的匹配數量和多樣性增加，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無法檢索到結果。</a:t>
            </a:r>
          </a:p>
        </p:txBody>
      </p:sp>
      <p:pic>
        <p:nvPicPr>
          <p:cNvPr id="7" name="圖片 6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54FC048E-825B-A04A-0481-548ACA4A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6" y="1860666"/>
            <a:ext cx="6124935" cy="48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050" y="827008"/>
            <a:ext cx="549009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Data</a:t>
            </a: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 </a:t>
            </a: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2 微調效應</a:t>
            </a:r>
            <a:endParaRPr lang="en-US" sz="4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50" y="1863090"/>
            <a:ext cx="583287" cy="5832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3050" y="2679621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unito Semi Bold" pitchFamily="34" charset="-120"/>
              </a:rPr>
              <a:t>理解提升</a:t>
            </a:r>
            <a:endParaRPr lang="en-US" sz="21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03050" y="3162657"/>
            <a:ext cx="3666140" cy="1493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微調增強模型對 </a:t>
            </a:r>
            <a:r>
              <a:rPr 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Data2 </a:t>
            </a: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的理解，對術語 </a:t>
            </a:r>
            <a:r>
              <a:rPr lang="en-US" altLang="zh-TW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(</a:t>
            </a: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如 </a:t>
            </a:r>
            <a:r>
              <a:rPr 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Entry Barriers </a:t>
            </a: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和 </a:t>
            </a:r>
            <a:r>
              <a:rPr 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Predatory Pricing</a:t>
            </a:r>
            <a:r>
              <a:rPr lang="en-US" altLang="zh-TW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)</a:t>
            </a: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更加敏感，顯示模型能更好地處理段落結構與語意。</a:t>
            </a:r>
            <a:endParaRPr lang="en-US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028" y="1863090"/>
            <a:ext cx="583287" cy="5832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00028" y="2679621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dirty="0" err="1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擴展效益</a:t>
            </a:r>
            <a:endParaRPr lang="en-US" sz="21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700028" y="3162657"/>
            <a:ext cx="3580448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zh-TW" altLang="en-US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擴展後的檢索展示了微調的基礎作用，幫助模型有效識別更多與進入障礙相關的判例。</a:t>
            </a:r>
            <a:endParaRPr lang="en-US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050" y="5356146"/>
            <a:ext cx="583287" cy="5832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03050" y="6172676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挑戰</a:t>
            </a:r>
          </a:p>
        </p:txBody>
      </p:sp>
      <p:sp>
        <p:nvSpPr>
          <p:cNvPr id="12" name="Text 6"/>
          <p:cNvSpPr/>
          <p:nvPr/>
        </p:nvSpPr>
        <p:spPr>
          <a:xfrm>
            <a:off x="6303050" y="6655713"/>
            <a:ext cx="3580328" cy="746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900"/>
              </a:lnSpc>
              <a:buNone/>
            </a:pPr>
            <a:r>
              <a:rPr lang="en-US" altLang="zh-TW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</a:t>
            </a:r>
            <a:r>
              <a:rPr lang="zh-TW" altLang="en-US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案例未被檢索到，可能需要專門微調或進一步擴充知識圖譜。</a:t>
            </a:r>
            <a:endParaRPr lang="en-US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4204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主要發現</a:t>
            </a:r>
            <a:endParaRPr lang="en-US" sz="4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 2"/>
          <p:cNvSpPr/>
          <p:nvPr/>
        </p:nvSpPr>
        <p:spPr>
          <a:xfrm>
            <a:off x="1005602" y="31737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 2 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主導效應</a:t>
            </a:r>
            <a:endParaRPr lang="en-US" sz="22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3569018"/>
            <a:ext cx="30760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微調後的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LegalBERT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在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Data2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中表現突出，段落結構和語意高度適配，匹配成功率遠高於其他數據集。</a:t>
            </a:r>
            <a:endParaRPr 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79517" y="307347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Text 6"/>
          <p:cNvSpPr/>
          <p:nvPr/>
        </p:nvSpPr>
        <p:spPr>
          <a:xfrm>
            <a:off x="5347395" y="317373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7352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知識圖譜擴展效益</a:t>
            </a:r>
            <a:endParaRPr lang="en-US"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57352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匹配類型的多樣性明顯提升，特別是對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 1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和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 3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 10"/>
          <p:cNvSpPr/>
          <p:nvPr/>
        </p:nvSpPr>
        <p:spPr>
          <a:xfrm>
            <a:off x="1005602" y="570988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609630"/>
            <a:ext cx="28585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altLang="zh-TW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</a:t>
            </a:r>
            <a:r>
              <a:rPr lang="zh-TW" altLang="en-US" sz="24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的挑戰</a:t>
            </a:r>
            <a:endParaRPr lang="en-US" sz="24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55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尚未成功匹配，可能需進一步擴展圖譜或調整策略。</a:t>
            </a:r>
            <a:endParaRPr lang="en-US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7" name="圖片 16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DE80F05-864A-4C51-FD06-1E855AFA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0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752475"/>
            <a:ext cx="5083254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影響與未來研究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8091" y="1622941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unito Semi Bold" pitchFamily="34" charset="-120"/>
              </a:rPr>
              <a:t>🌟 </a:t>
            </a:r>
            <a:r>
              <a:rPr lang="zh-TW" alt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unito Semi Bold" pitchFamily="34" charset="-120"/>
              </a:rPr>
              <a:t>專案影響</a:t>
            </a:r>
          </a:p>
        </p:txBody>
      </p:sp>
      <p:sp>
        <p:nvSpPr>
          <p:cNvPr id="6" name="Text 3"/>
          <p:cNvSpPr/>
          <p:nvPr/>
        </p:nvSpPr>
        <p:spPr>
          <a:xfrm>
            <a:off x="918091" y="2002158"/>
            <a:ext cx="5831443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altLang="zh-TW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微調對特定數據集提升檢索效能的價值。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altLang="zh-TW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知識圖譜擴展提升檢索多樣性與精確性。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6047" y="2834331"/>
            <a:ext cx="8919329" cy="15240"/>
          </a:xfrm>
          <a:prstGeom prst="roundRect">
            <a:avLst>
              <a:gd name="adj" fmla="val 2126400"/>
            </a:avLst>
          </a:prstGeom>
          <a:solidFill>
            <a:srgbClr val="2D4DF2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 6"/>
          <p:cNvSpPr/>
          <p:nvPr/>
        </p:nvSpPr>
        <p:spPr>
          <a:xfrm>
            <a:off x="918090" y="2988272"/>
            <a:ext cx="254162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zh-TW" altLang="en-US" sz="2400" dirty="0"/>
              <a:t>📚</a:t>
            </a:r>
            <a:r>
              <a:rPr lang="zh-TW" alt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未來研究方向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3356D0-9536-4ACE-CF28-373BD5794435}"/>
              </a:ext>
            </a:extLst>
          </p:cNvPr>
          <p:cNvSpPr txBox="1"/>
          <p:nvPr/>
        </p:nvSpPr>
        <p:spPr>
          <a:xfrm>
            <a:off x="918090" y="3330109"/>
            <a:ext cx="1355991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數據處理：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&gt;&gt;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進行專門微調以處理雙欄結構與特殊語言模式，並擴充知識圖譜的類別與定義。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/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算力優化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:</a:t>
            </a:r>
          </a:p>
          <a:p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&gt;&gt;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引入高記憶體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GPU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，處理更大規模數據。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模型探索：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&gt;&gt;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使用更強大的法律專用模型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如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Lawformer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或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GPT-legal)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檢索與分類整合：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&gt;&gt;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在微調中設計多任務學習，結合檢索與分類需求，並考慮直接設計主題聚焦的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Prompt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   </a:t>
            </a:r>
            <a:r>
              <a:rPr lang="en-US" altLang="zh-TW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例如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: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將通用型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Prompt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「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What’s  the Opinion from judges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」優化為「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What’s the Opinion regarding to Entry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    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       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Barrier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」，以提升檢索效率和精準度。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結合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RAG (Retrieval-Augmented Generation)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 &gt;&gt;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將檢索與知識圖譜語意匹配進一步整合。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專案概述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00" y="180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研究背景</a:t>
            </a:r>
            <a:endParaRPr lang="en-US" sz="2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3999" y="2520000"/>
            <a:ext cx="13215557" cy="2953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反壟斷（</a:t>
            </a:r>
            <a:r>
              <a:rPr lang="en-US" altLang="zh-TW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Antitrust</a:t>
            </a:r>
            <a:r>
              <a:rPr lang="zh-TW" altLang="en-US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）</a:t>
            </a:r>
            <a:endParaRPr lang="en-US" altLang="zh-TW" sz="2000" b="1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PT Sans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5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大數據與機器學習協助反壟斷機構 ： 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2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快速分析市場數據，發現潛在違規行為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2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幫助企業更符合反壟斷法規範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挑戰：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預測模型無法直接確認行為是否合法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需要結合經濟分析框架推論實際影響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2">
              <a:lnSpc>
                <a:spcPts val="3000"/>
              </a:lnSpc>
            </a:pP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330F3F6-1982-E9F6-182D-61647B9F67AD}"/>
              </a:ext>
            </a:extLst>
          </p:cNvPr>
          <p:cNvSpPr/>
          <p:nvPr/>
        </p:nvSpPr>
        <p:spPr>
          <a:xfrm>
            <a:off x="6790156" y="2520000"/>
            <a:ext cx="7289400" cy="2063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進入障礙（</a:t>
            </a:r>
            <a:r>
              <a:rPr lang="en-US" altLang="zh-TW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Entry Barriers</a:t>
            </a:r>
            <a:r>
              <a:rPr lang="zh-TW" altLang="en-US" sz="200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）</a:t>
            </a:r>
            <a:endParaRPr lang="en-US" altLang="zh-TW" sz="2000" b="1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  <a:cs typeface="PT Sans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5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進入障礙的形態隨時代變遷而改變：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技術壁壘、網絡效應、資金限制等新形式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5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   </a:t>
            </a:r>
            <a:r>
              <a:rPr lang="en-US" altLang="zh-TW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•</a:t>
            </a:r>
            <a:r>
              <a:rPr lang="zh-TW" altLang="en-US" sz="1850" b="1" dirty="0">
                <a:solidFill>
                  <a:srgbClr val="0000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法律專業人士的挑戰：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深入理解並準確定位案例中與進入障礙相關的段落與概念</a:t>
            </a: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	</a:t>
            </a:r>
          </a:p>
          <a:p>
            <a:pPr lvl="2">
              <a:lnSpc>
                <a:spcPts val="3000"/>
              </a:lnSpc>
            </a:pP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3000"/>
              </a:lnSpc>
            </a:pPr>
            <a:endParaRPr lang="en-US" altLang="zh-TW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72A29-18E4-DCB3-F1C1-61CFC0FA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AB49BB-D2D4-C341-9713-2E53BA1864A2}"/>
              </a:ext>
            </a:extLst>
          </p:cNvPr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專案概述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A8C36B4-A4F0-AF28-9EC6-F101ACD409D1}"/>
              </a:ext>
            </a:extLst>
          </p:cNvPr>
          <p:cNvSpPr/>
          <p:nvPr/>
        </p:nvSpPr>
        <p:spPr>
          <a:xfrm>
            <a:off x="864000" y="180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專案</a:t>
            </a:r>
            <a:r>
              <a:rPr 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目標</a:t>
            </a:r>
            <a:endParaRPr lang="en-US" sz="2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C92D865-582F-ED22-922E-77109C934EAC}"/>
              </a:ext>
            </a:extLst>
          </p:cNvPr>
          <p:cNvSpPr/>
          <p:nvPr/>
        </p:nvSpPr>
        <p:spPr>
          <a:xfrm>
            <a:off x="864000" y="2677458"/>
            <a:ext cx="7556100" cy="229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zh-TW" altLang="en-US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本專案目的在利用微調後的 </a:t>
            </a:r>
            <a:r>
              <a:rPr lang="en-US" altLang="zh-TW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LegalBERT </a:t>
            </a:r>
            <a:r>
              <a:rPr lang="zh-TW" altLang="en-US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模型，結合知識圖譜 </a:t>
            </a:r>
            <a:r>
              <a:rPr lang="en-US" altLang="zh-TW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(Knowledge Graph)</a:t>
            </a:r>
            <a:r>
              <a:rPr lang="zh-TW" altLang="en-US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的擴展能力，實現對美國反托拉斯法案中與進入障礙 </a:t>
            </a:r>
            <a:r>
              <a:rPr lang="en-US" altLang="zh-TW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(Entry Barriers)</a:t>
            </a:r>
            <a:r>
              <a:rPr lang="zh-TW" altLang="en-US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相關法律判例段落的精確檢索。專案目標為構建一個完整的法律文本檢索流程 </a:t>
            </a:r>
            <a:r>
              <a:rPr lang="en-US" altLang="zh-TW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(Pipeline)</a:t>
            </a:r>
            <a:r>
              <a:rPr lang="zh-TW" altLang="en-US" sz="20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，涵蓋數據清理、模型微調、知識圖譜擴展以及檢索匹配分析，期望進一步提升檢索的精確度與解釋性，為法律領域的智能化檢索提供更全面的解決方案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。</a:t>
            </a:r>
            <a:endParaRPr lang="en-US" sz="185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6" name="圖片 5" descr="一張含有 文字, 工具, 圓形, 設計 的圖片&#10;&#10;自動產生的描述">
            <a:extLst>
              <a:ext uri="{FF2B5EF4-FFF2-40B4-BE49-F238E27FC236}">
                <a16:creationId xmlns:a16="http://schemas.microsoft.com/office/drawing/2014/main" id="{9B6E7FD8-2931-C784-258E-D7DEF201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9345419" y="1481559"/>
            <a:ext cx="4621192" cy="4621192"/>
          </a:xfrm>
          <a:prstGeom prst="roundRect">
            <a:avLst>
              <a:gd name="adj" fmla="val 5684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5319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C2980-160E-C670-F03A-0DF570EA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0B13B7-59FC-8ED6-357C-59AE19CFF525}"/>
              </a:ext>
            </a:extLst>
          </p:cNvPr>
          <p:cNvSpPr/>
          <p:nvPr/>
        </p:nvSpPr>
        <p:spPr>
          <a:xfrm>
            <a:off x="720000" y="720000"/>
            <a:ext cx="563249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專案概述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D93B41F-D2BF-C043-1397-54E6B25190FD}"/>
              </a:ext>
            </a:extLst>
          </p:cNvPr>
          <p:cNvSpPr/>
          <p:nvPr/>
        </p:nvSpPr>
        <p:spPr>
          <a:xfrm>
            <a:off x="864000" y="180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資料概述</a:t>
            </a:r>
            <a:endParaRPr lang="en-US" sz="2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pic>
        <p:nvPicPr>
          <p:cNvPr id="12" name="圖片 11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3098F213-68C3-F0D8-9A02-9CC0C6BE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75" y="1800000"/>
            <a:ext cx="8732325" cy="586269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7374ACA-88A4-463A-5D93-E30D6463A72E}"/>
              </a:ext>
            </a:extLst>
          </p:cNvPr>
          <p:cNvSpPr txBox="1"/>
          <p:nvPr/>
        </p:nvSpPr>
        <p:spPr>
          <a:xfrm>
            <a:off x="10260392" y="396834"/>
            <a:ext cx="24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>
                <a:latin typeface="Noto Sans TC" panose="020B0200000000000000" pitchFamily="34" charset="-120"/>
                <a:ea typeface="Noto Sans TC" panose="020B0200000000000000" pitchFamily="34" charset="-120"/>
              </a:rPr>
              <a:t>盧憶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老師提供資料和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r>
              <a:rPr lang="zh-TW" altLang="en-US" u="sng" dirty="0">
                <a:latin typeface="Noto Sans TC" panose="020B0200000000000000" pitchFamily="34" charset="-120"/>
                <a:ea typeface="Noto Sans TC" panose="020B0200000000000000" pitchFamily="34" charset="-120"/>
              </a:rPr>
              <a:t>李逸華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同學協助整理</a:t>
            </a:r>
          </a:p>
        </p:txBody>
      </p:sp>
      <p:pic>
        <p:nvPicPr>
          <p:cNvPr id="15" name="圖片 14" descr="一張含有 文字, 字型, 標誌, 圖形 的圖片&#10;&#10;自動產生的描述">
            <a:extLst>
              <a:ext uri="{FF2B5EF4-FFF2-40B4-BE49-F238E27FC236}">
                <a16:creationId xmlns:a16="http://schemas.microsoft.com/office/drawing/2014/main" id="{E2F6B22E-EB63-45A3-B425-69F6D172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950" y="443775"/>
            <a:ext cx="1797050" cy="478114"/>
          </a:xfrm>
          <a:prstGeom prst="rect">
            <a:avLst/>
          </a:prstGeom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A5257AB7-AA69-AC23-7541-77F8C7E6A8D4}"/>
              </a:ext>
            </a:extLst>
          </p:cNvPr>
          <p:cNvSpPr/>
          <p:nvPr/>
        </p:nvSpPr>
        <p:spPr>
          <a:xfrm>
            <a:off x="864000" y="2858203"/>
            <a:ext cx="3483640" cy="94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法院系統劃共分為</a:t>
            </a:r>
            <a:r>
              <a:rPr lang="en-US" altLang="zh-TW" sz="20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13</a:t>
            </a:r>
            <a:r>
              <a:rPr lang="zh-TW" altLang="en-US" sz="20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個類別</a:t>
            </a:r>
            <a:endParaRPr lang="en-US" sz="20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1A099E-19AD-E5DF-CE95-E90E591B5E6D}"/>
              </a:ext>
            </a:extLst>
          </p:cNvPr>
          <p:cNvSpPr txBox="1"/>
          <p:nvPr/>
        </p:nvSpPr>
        <p:spPr>
          <a:xfrm>
            <a:off x="8608074" y="1213224"/>
            <a:ext cx="1584325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法院架構總覽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777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A3BD6-A82D-B1D8-8349-CCE8F1570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4C0D27F-F8BA-79E1-9525-8EFE7F5F1B83}"/>
              </a:ext>
            </a:extLst>
          </p:cNvPr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專案概述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E97A962-108E-A7B2-28F2-440318B11BE0}"/>
              </a:ext>
            </a:extLst>
          </p:cNvPr>
          <p:cNvSpPr/>
          <p:nvPr/>
        </p:nvSpPr>
        <p:spPr>
          <a:xfrm>
            <a:off x="864000" y="180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數據集</a:t>
            </a:r>
            <a:endParaRPr lang="en-US" sz="28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9B19F2C-D64D-325E-CA27-2982E88C8337}"/>
              </a:ext>
            </a:extLst>
          </p:cNvPr>
          <p:cNvSpPr/>
          <p:nvPr/>
        </p:nvSpPr>
        <p:spPr>
          <a:xfrm>
            <a:off x="837724" y="2367632"/>
            <a:ext cx="1242107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本專案涵蓋四組數據集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(Data1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、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Data2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、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Data3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及 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Supreme Court )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，年份範圍為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1891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年到</a:t>
            </a:r>
            <a:r>
              <a:rPr lang="en-US" altLang="zh-TW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2022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年，共計 </a:t>
            </a:r>
            <a:r>
              <a:rPr lang="en-US" altLang="zh-TW" sz="1850" b="1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9305 </a:t>
            </a:r>
            <a:r>
              <a:rPr lang="zh-TW" altLang="en-US" sz="185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PT Sans" pitchFamily="34" charset="-120"/>
              </a:rPr>
              <a:t>個判例，整合數據預處理、模型微調、知識圖譜構建與擴展以及結果匹配與分析。</a:t>
            </a:r>
            <a:endParaRPr lang="en-US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BA2E7C-F1DD-5790-7B0F-13ED11680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99328"/>
              </p:ext>
            </p:extLst>
          </p:nvPr>
        </p:nvGraphicFramePr>
        <p:xfrm>
          <a:off x="864000" y="3396504"/>
          <a:ext cx="12972201" cy="4113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057">
                  <a:extLst>
                    <a:ext uri="{9D8B030D-6E8A-4147-A177-3AD203B41FA5}">
                      <a16:colId xmlns:a16="http://schemas.microsoft.com/office/drawing/2014/main" val="21136744"/>
                    </a:ext>
                  </a:extLst>
                </a:gridCol>
                <a:gridCol w="1534057">
                  <a:extLst>
                    <a:ext uri="{9D8B030D-6E8A-4147-A177-3AD203B41FA5}">
                      <a16:colId xmlns:a16="http://schemas.microsoft.com/office/drawing/2014/main" val="2569632410"/>
                    </a:ext>
                  </a:extLst>
                </a:gridCol>
                <a:gridCol w="1816646">
                  <a:extLst>
                    <a:ext uri="{9D8B030D-6E8A-4147-A177-3AD203B41FA5}">
                      <a16:colId xmlns:a16="http://schemas.microsoft.com/office/drawing/2014/main" val="3670409989"/>
                    </a:ext>
                  </a:extLst>
                </a:gridCol>
                <a:gridCol w="3512183">
                  <a:extLst>
                    <a:ext uri="{9D8B030D-6E8A-4147-A177-3AD203B41FA5}">
                      <a16:colId xmlns:a16="http://schemas.microsoft.com/office/drawing/2014/main" val="1070997990"/>
                    </a:ext>
                  </a:extLst>
                </a:gridCol>
                <a:gridCol w="2287629">
                  <a:extLst>
                    <a:ext uri="{9D8B030D-6E8A-4147-A177-3AD203B41FA5}">
                      <a16:colId xmlns:a16="http://schemas.microsoft.com/office/drawing/2014/main" val="3545484069"/>
                    </a:ext>
                  </a:extLst>
                </a:gridCol>
                <a:gridCol w="2287629">
                  <a:extLst>
                    <a:ext uri="{9D8B030D-6E8A-4147-A177-3AD203B41FA5}">
                      <a16:colId xmlns:a16="http://schemas.microsoft.com/office/drawing/2014/main" val="2644959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數據集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文件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文件標籤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年份範圍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判例數量 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(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單一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PDF)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共計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82983"/>
                  </a:ext>
                </a:extLst>
              </a:tr>
              <a:tr h="5889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Data1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a-c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a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</a:t>
                      </a:r>
                      <a:r>
                        <a:rPr 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-c10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1891-01-01 ~ 1991-10-01</a:t>
                      </a:r>
                      <a:endParaRPr 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b2, c2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：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93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個判例，</a:t>
                      </a:r>
                      <a:endParaRPr lang="en-US" altLang="zh-TW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  <a:p>
                      <a:pPr algn="l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其餘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100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  <a:endParaRPr 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2986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  <a:endParaRPr 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53579"/>
                  </a:ext>
                </a:extLst>
              </a:tr>
              <a:tr h="5889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Data2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e-g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e1-g10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1998-09-14 ~ 2009-04-23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f2, g2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：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99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個判例，</a:t>
                      </a:r>
                      <a:endParaRPr lang="en-US" altLang="zh-TW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  <a:p>
                      <a:pPr algn="l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其餘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100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2998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730560"/>
                  </a:ext>
                </a:extLst>
              </a:tr>
              <a:tr h="79775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Data3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h-j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h1-j10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2009-04-23 ~ 2017-07-05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h2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：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98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個判例，</a:t>
                      </a:r>
                      <a:endParaRPr lang="en-US" altLang="zh-TW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i2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：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99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個判例，</a:t>
                      </a:r>
                      <a:endParaRPr lang="en-US" altLang="zh-TW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  <a:p>
                      <a:pPr algn="l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其餘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100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3302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477278"/>
                  </a:ext>
                </a:extLst>
              </a:tr>
              <a:tr h="47619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k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k1-k4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2021-08-31 ~ 2022-12-31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k1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：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5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個判例，</a:t>
                      </a:r>
                      <a:endParaRPr lang="en-US" altLang="zh-TW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  <a:p>
                      <a:pPr algn="l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其餘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100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562978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Supreme Court 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d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d1-d19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1891-01-01 ~ 2022-12-31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 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19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594650"/>
                  </a:ext>
                </a:extLst>
              </a:tr>
              <a:tr h="59887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總計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a-k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a1-k4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1891-01-01 ~ 2022-12-31</a:t>
                      </a:r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Noto Sans TC" panose="020B0200000000000000" pitchFamily="34" charset="-120"/>
                        <a:ea typeface="Noto Sans TC" panose="020B0200000000000000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共</a:t>
                      </a:r>
                      <a:r>
                        <a:rPr lang="en-US" altLang="zh-TW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9305</a:t>
                      </a:r>
                      <a:r>
                        <a:rPr lang="zh-TW" altLang="en-US" sz="1600" dirty="0">
                          <a:latin typeface="Noto Sans TC" panose="020B0200000000000000" pitchFamily="34" charset="-120"/>
                          <a:ea typeface="Noto Sans TC" panose="020B0200000000000000" pitchFamily="34" charset="-120"/>
                        </a:rPr>
                        <a:t>個判例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2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60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76314-7A73-7CFD-2B19-D10BFA5D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66F2C6-B64D-E77A-2F78-61A9B77C7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1860345-BD16-333A-5E94-7B4E9A6A04D1}"/>
              </a:ext>
            </a:extLst>
          </p:cNvPr>
          <p:cNvSpPr/>
          <p:nvPr/>
        </p:nvSpPr>
        <p:spPr>
          <a:xfrm>
            <a:off x="6372136" y="1221812"/>
            <a:ext cx="58141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為什麼選擇 LegalBERT</a:t>
            </a:r>
            <a:endParaRPr lang="en-US" sz="4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B343E3-1634-3F42-E6B2-6356ADD0478B}"/>
              </a:ext>
            </a:extLst>
          </p:cNvPr>
          <p:cNvSpPr/>
          <p:nvPr/>
        </p:nvSpPr>
        <p:spPr>
          <a:xfrm>
            <a:off x="6372136" y="2457569"/>
            <a:ext cx="7887305" cy="2177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優點</a:t>
            </a:r>
            <a:endParaRPr lang="en-US" altLang="zh-TW" sz="120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zh-TW" alt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endParaRPr lang="en-US" altLang="zh-TW" sz="240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altLang="zh-TW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  <a:r>
              <a:rPr lang="zh-TW" altLang="en-US" dirty="0"/>
              <a:t>✔</a:t>
            </a:r>
            <a:r>
              <a:rPr lang="zh-TW" altLang="en-US" sz="2400" dirty="0"/>
              <a:t>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專為法律文本設計，擅長解析專業術語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如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Entry Barriers)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和長句結構。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zh-TW" altLang="en-US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   </a:t>
            </a:r>
            <a:r>
              <a:rPr lang="zh-TW" altLang="en-US" sz="1800" dirty="0"/>
              <a:t>✔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適用於多任務：問答、分類、文件檢索，對法律文件檢索表現優秀。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zh-TW" altLang="en-US" sz="1800" dirty="0"/>
              <a:t>    ✔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支援微調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(Fine-tuning)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，能進一步優化特定領域的效能。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C9C4BF4-3D4C-053A-EA0E-446DA596868D}"/>
              </a:ext>
            </a:extLst>
          </p:cNvPr>
          <p:cNvSpPr/>
          <p:nvPr/>
        </p:nvSpPr>
        <p:spPr>
          <a:xfrm>
            <a:off x="6372136" y="5054019"/>
            <a:ext cx="7794529" cy="256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缺點</a:t>
            </a:r>
          </a:p>
          <a:p>
            <a:pPr>
              <a:lnSpc>
                <a:spcPts val="2750"/>
              </a:lnSpc>
            </a:pPr>
            <a:r>
              <a:rPr lang="en-US" altLang="zh-TW" sz="24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</a:p>
          <a:p>
            <a:pPr>
              <a:lnSpc>
                <a:spcPts val="2750"/>
              </a:lnSpc>
            </a:pPr>
            <a:r>
              <a:rPr lang="zh-TW" altLang="en-US" dirty="0"/>
              <a:t>    ✘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模型大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(340M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參數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，需要較高運算資源。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zh-TW" altLang="en-US" dirty="0"/>
              <a:t>    ✘ 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對長文本的處理有限制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最大 </a:t>
            </a:r>
            <a:r>
              <a:rPr lang="en-US" altLang="zh-TW" dirty="0">
                <a:latin typeface="Noto Sans TC" panose="020B0200000000000000" pitchFamily="34" charset="-120"/>
                <a:ea typeface="Noto Sans TC" panose="020B0200000000000000" pitchFamily="34" charset="-120"/>
              </a:rPr>
              <a:t>512 Tokens)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 </a:t>
            </a:r>
            <a:r>
              <a:rPr lang="zh-TW" altLang="en-US" dirty="0"/>
              <a:t>✘</a:t>
            </a:r>
            <a:r>
              <a:rPr lang="zh-TW" alt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微調需大量數據與算力支持，難以一次性處理多段落。</a:t>
            </a:r>
            <a:endParaRPr lang="en-US" altLang="zh-TW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dirty="0">
                <a:latin typeface="Noto Sans TC" panose="020B0200000000000000" pitchFamily="34" charset="-120"/>
                <a:ea typeface="Noto Sans TC" panose="020B0200000000000000" pitchFamily="34" charset="-120"/>
              </a:rPr>
              <a:t>   </a:t>
            </a:r>
          </a:p>
          <a:p>
            <a:pPr>
              <a:lnSpc>
                <a:spcPts val="2750"/>
              </a:lnSpc>
            </a:pPr>
            <a:endParaRPr lang="en-US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endParaRPr lang="en-US" sz="2400" dirty="0">
              <a:solidFill>
                <a:srgbClr val="00002E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8" name="圖片 17" descr="一張含有 符號, 圓形, 圖形, 標誌 的圖片&#10;&#10;自動產生的描述">
            <a:extLst>
              <a:ext uri="{FF2B5EF4-FFF2-40B4-BE49-F238E27FC236}">
                <a16:creationId xmlns:a16="http://schemas.microsoft.com/office/drawing/2014/main" id="{961FB8E6-EA38-D5B4-D6FA-F9081C78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302" y="2351607"/>
            <a:ext cx="552187" cy="648000"/>
          </a:xfrm>
          <a:prstGeom prst="rect">
            <a:avLst/>
          </a:prstGeom>
        </p:spPr>
      </p:pic>
      <p:pic>
        <p:nvPicPr>
          <p:cNvPr id="22" name="圖片 21" descr="一張含有 圖形, 符號, 圓形, 字型 的圖片&#10;&#10;自動產生的描述">
            <a:extLst>
              <a:ext uri="{FF2B5EF4-FFF2-40B4-BE49-F238E27FC236}">
                <a16:creationId xmlns:a16="http://schemas.microsoft.com/office/drawing/2014/main" id="{066E67F8-F742-5943-CC65-3471324C5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302" y="4905994"/>
            <a:ext cx="554708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4B479-6492-F9A8-52AB-19BD2915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6E8531A-A1E6-1D42-03BE-F1BA8A0F3B3D}"/>
              </a:ext>
            </a:extLst>
          </p:cNvPr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研究流程</a:t>
            </a:r>
          </a:p>
        </p:txBody>
      </p:sp>
      <p:pic>
        <p:nvPicPr>
          <p:cNvPr id="10" name="圖片 9" descr="一張含有 文字, 螢幕擷取畫面, 圖表 的圖片&#10;&#10;自動產生的描述">
            <a:extLst>
              <a:ext uri="{FF2B5EF4-FFF2-40B4-BE49-F238E27FC236}">
                <a16:creationId xmlns:a16="http://schemas.microsoft.com/office/drawing/2014/main" id="{3724E5C2-0EC1-6F1F-12AC-26AF0F11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0" y="1980226"/>
            <a:ext cx="14016689" cy="5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8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47642-B879-FD08-CCFE-2964869C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0184A51-E75D-36C7-EBB1-E66F285D81E5}"/>
              </a:ext>
            </a:extLst>
          </p:cNvPr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數據預處理 </a:t>
            </a:r>
            <a:r>
              <a:rPr lang="en-US" altLang="zh-TW" sz="4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(Data Preprocessing)</a:t>
            </a:r>
            <a:endParaRPr lang="zh-TW" altLang="en-US" sz="4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F977E4-C989-AA5A-4AE7-2A2BE232B009}"/>
              </a:ext>
            </a:extLst>
          </p:cNvPr>
          <p:cNvSpPr/>
          <p:nvPr/>
        </p:nvSpPr>
        <p:spPr>
          <a:xfrm>
            <a:off x="864000" y="198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🎯</a:t>
            </a:r>
            <a:r>
              <a:rPr lang="zh-TW" altLang="en-US" sz="2400" dirty="0"/>
              <a:t> </a:t>
            </a:r>
            <a:r>
              <a:rPr 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目標</a:t>
            </a:r>
            <a:endParaRPr lang="en-US" sz="2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617ADCF-7CCF-D9AE-26D7-EBA0C660B70E}"/>
              </a:ext>
            </a:extLst>
          </p:cNvPr>
          <p:cNvSpPr/>
          <p:nvPr/>
        </p:nvSpPr>
        <p:spPr>
          <a:xfrm>
            <a:off x="1067199" y="2599688"/>
            <a:ext cx="13215557" cy="19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從 </a:t>
            </a: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9305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個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PDF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判例檔案中提取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"</a:t>
            </a: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Opinion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"</a:t>
            </a: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檢察官或法官意見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相關段落。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整理為 結構化的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r>
              <a:rPr lang="en-US" altLang="zh-TW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CSV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文件，便於後續分析。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12" name="圖片 11" descr="一張含有 文字, 螢幕擷取畫面, 標誌, 圖形 的圖片&#10;&#10;自動產生的描述">
            <a:extLst>
              <a:ext uri="{FF2B5EF4-FFF2-40B4-BE49-F238E27FC236}">
                <a16:creationId xmlns:a16="http://schemas.microsoft.com/office/drawing/2014/main" id="{49EC1C48-9736-36EB-BD83-6AAEF08C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756" y="1849819"/>
            <a:ext cx="3695700" cy="36957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C8402D27-F24D-BC29-7929-D0C52B9F48AF}"/>
              </a:ext>
            </a:extLst>
          </p:cNvPr>
          <p:cNvSpPr/>
          <p:nvPr/>
        </p:nvSpPr>
        <p:spPr>
          <a:xfrm>
            <a:off x="863998" y="41957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🛠️ </a:t>
            </a: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方法</a:t>
            </a: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C442E511-FBCD-78A6-CC93-3EB1158CD479}"/>
              </a:ext>
            </a:extLst>
          </p:cNvPr>
          <p:cNvSpPr/>
          <p:nvPr/>
        </p:nvSpPr>
        <p:spPr>
          <a:xfrm>
            <a:off x="1067198" y="4795098"/>
            <a:ext cx="13215557" cy="296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針對一般法院（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Data1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、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Data2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、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Data3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）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:</a:t>
            </a: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PDF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為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單頁結構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，採用正則表達式和文本裁切策略。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針對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Supreme Court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案例：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PDF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為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雙頁並排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文本，設計適配的文本處理策略。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對於較長段落：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使用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loading window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的方式進行裁切，設置最大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Token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長度為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256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，步長為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128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保證裁切後文本上下文的連續性，避免丟失重要信息。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45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DE8CE-2154-C9B9-4C63-4FE01349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A81B38A-4C61-FABA-DE85-FD82A9437C30}"/>
              </a:ext>
            </a:extLst>
          </p:cNvPr>
          <p:cNvSpPr/>
          <p:nvPr/>
        </p:nvSpPr>
        <p:spPr>
          <a:xfrm>
            <a:off x="720000" y="720000"/>
            <a:ext cx="5688000" cy="720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zh-TW" altLang="en-US" sz="4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模型微調 </a:t>
            </a:r>
            <a:r>
              <a:rPr lang="en-US" altLang="zh-TW" sz="40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(Model Fine-tuning)</a:t>
            </a:r>
            <a:endParaRPr lang="zh-TW" altLang="en-US" sz="4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  <a:cs typeface="Nunito Semi Bold" pitchFamily="34" charset="-12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1D13B4C-DBF6-19FA-3B06-79286B735A75}"/>
              </a:ext>
            </a:extLst>
          </p:cNvPr>
          <p:cNvSpPr/>
          <p:nvPr/>
        </p:nvSpPr>
        <p:spPr>
          <a:xfrm>
            <a:off x="864000" y="198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🎯</a:t>
            </a:r>
            <a:r>
              <a:rPr lang="zh-TW" altLang="en-US" sz="2400" dirty="0"/>
              <a:t> </a:t>
            </a:r>
            <a:r>
              <a:rPr 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目標</a:t>
            </a:r>
            <a:endParaRPr lang="en-US" sz="2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526F617-D555-A5B7-6CD3-2D7ABCC82E40}"/>
              </a:ext>
            </a:extLst>
          </p:cNvPr>
          <p:cNvSpPr/>
          <p:nvPr/>
        </p:nvSpPr>
        <p:spPr>
          <a:xfrm>
            <a:off x="1038784" y="2408961"/>
            <a:ext cx="5565216" cy="19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微調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LegalBERT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模型，使其更能識別與 </a:t>
            </a:r>
            <a:r>
              <a:rPr lang="zh-TW" altLang="en-US" sz="185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進入障礙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相關的段落，強化檢索效果。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9EB4DE57-2F35-10C4-B6D8-45EC9EEF3769}"/>
              </a:ext>
            </a:extLst>
          </p:cNvPr>
          <p:cNvSpPr/>
          <p:nvPr/>
        </p:nvSpPr>
        <p:spPr>
          <a:xfrm>
            <a:off x="864000" y="37103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🛠️ </a:t>
            </a: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問題設計</a:t>
            </a: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056F9F8D-E25C-7DFD-E113-9C095DE97542}"/>
              </a:ext>
            </a:extLst>
          </p:cNvPr>
          <p:cNvSpPr/>
          <p:nvPr/>
        </p:nvSpPr>
        <p:spPr>
          <a:xfrm>
            <a:off x="1038784" y="4198383"/>
            <a:ext cx="13215557" cy="169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問題一：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What is the judge's opinion regarding entry barriers in case {Case Index}?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問題二：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What is the prosecutor's argument regarding entry barriers in case {Case Index}?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模型的答案為段落本身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(context)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lvl="1">
              <a:lnSpc>
                <a:spcPts val="3000"/>
              </a:lnSpc>
            </a:pPr>
            <a:r>
              <a:rPr lang="en-US" altLang="zh-TW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◆</a:t>
            </a:r>
            <a:r>
              <a:rPr lang="zh-TW" altLang="en-US" sz="185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範例：</a:t>
            </a:r>
            <a:r>
              <a:rPr lang="fr-FR" altLang="zh-TW" sz="1850" dirty="0">
                <a:highlight>
                  <a:srgbClr val="C0C0C0"/>
                </a:highlight>
                <a:latin typeface="Noto Sans TC" panose="020B0200000000000000" pitchFamily="34" charset="-120"/>
                <a:ea typeface="Noto Sans TC" panose="020B0200000000000000" pitchFamily="34" charset="-120"/>
              </a:rPr>
              <a:t>train_data.append({"question": question, "context": context, "answer": context})</a:t>
            </a:r>
            <a:endParaRPr lang="en-US" altLang="zh-TW" sz="1850" dirty="0">
              <a:highlight>
                <a:srgbClr val="C0C0C0"/>
              </a:highlight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0BE6417-C5B6-F098-2930-47CFBAFCEFF9}"/>
              </a:ext>
            </a:extLst>
          </p:cNvPr>
          <p:cNvSpPr/>
          <p:nvPr/>
        </p:nvSpPr>
        <p:spPr>
          <a:xfrm>
            <a:off x="7315200" y="1980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💻 </a:t>
            </a: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  <a:cs typeface="Nunito Semi Bold" pitchFamily="34" charset="-120"/>
              </a:rPr>
              <a:t>算力與數據選擇</a:t>
            </a:r>
            <a:endParaRPr lang="en-US" sz="2400" dirty="0"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2A531A2-07A9-7B26-690C-57BCD6FB1329}"/>
              </a:ext>
            </a:extLst>
          </p:cNvPr>
          <p:cNvSpPr/>
          <p:nvPr/>
        </p:nvSpPr>
        <p:spPr>
          <a:xfrm>
            <a:off x="7479900" y="2408961"/>
            <a:ext cx="6205278" cy="960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由於 </a:t>
            </a:r>
            <a:r>
              <a:rPr lang="en-US" altLang="zh-TW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GPU </a:t>
            </a:r>
            <a:r>
              <a:rPr lang="zh-TW" altLang="en-US" sz="1850" dirty="0">
                <a:latin typeface="Noto Sans TC" panose="020B0200000000000000" pitchFamily="34" charset="-120"/>
                <a:ea typeface="Noto Sans TC" panose="020B0200000000000000" pitchFamily="34" charset="-120"/>
              </a:rPr>
              <a:t>記憶體限制，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200000000000000" pitchFamily="34" charset="-120"/>
                <a:ea typeface="Noto Sans TC" panose="020B0200000000000000" pitchFamily="34" charset="-120"/>
              </a:rPr>
              <a:t>我們從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200000000000000" pitchFamily="34" charset="-120"/>
                <a:ea typeface="Noto Sans TC" panose="020B0200000000000000" pitchFamily="34" charset="-120"/>
              </a:rPr>
              <a:t>Data 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200000000000000" pitchFamily="34" charset="-120"/>
                <a:ea typeface="Noto Sans TC" panose="020B0200000000000000" pitchFamily="34" charset="-120"/>
              </a:rPr>
              <a:t>中隨機挑選了約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200000000000000" pitchFamily="34" charset="-120"/>
                <a:ea typeface="Noto Sans TC" panose="020B0200000000000000" pitchFamily="34" charset="-120"/>
              </a:rPr>
              <a:t>1000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200000000000000" pitchFamily="34" charset="-120"/>
                <a:ea typeface="Noto Sans TC" panose="020B0200000000000000" pitchFamily="34" charset="-120"/>
              </a:rPr>
              <a:t>個判例進行微調。</a:t>
            </a:r>
          </a:p>
          <a:p>
            <a:pPr marL="342900" indent="-342900" algn="just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F54C382-7975-46F1-EC4D-7525A2D163FF}"/>
              </a:ext>
            </a:extLst>
          </p:cNvPr>
          <p:cNvSpPr/>
          <p:nvPr/>
        </p:nvSpPr>
        <p:spPr>
          <a:xfrm>
            <a:off x="864000" y="6098018"/>
            <a:ext cx="10821885" cy="43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zh-TW" altLang="en-US" sz="2800" dirty="0"/>
              <a:t>📊 </a:t>
            </a:r>
            <a:r>
              <a:rPr lang="zh-TW" altLang="en-US" sz="2800" dirty="0">
                <a:solidFill>
                  <a:srgbClr val="00002E"/>
                </a:solidFill>
                <a:latin typeface="Noto Sans TC Medium" panose="020B0200000000000000" pitchFamily="34" charset="-120"/>
                <a:ea typeface="Noto Sans TC Medium" panose="020B0200000000000000" pitchFamily="34" charset="-120"/>
              </a:rPr>
              <a:t>結果與挑戰</a:t>
            </a: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  <a:p>
            <a:pPr marL="457200" indent="-457200">
              <a:lnSpc>
                <a:spcPts val="2750"/>
              </a:lnSpc>
              <a:buFont typeface="Arial" panose="020B0604020202020204" pitchFamily="34" charset="0"/>
              <a:buChar char="•"/>
            </a:pPr>
            <a:endParaRPr lang="en-US" altLang="zh-TW" sz="185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altLang="zh-TW" sz="2800" dirty="0">
              <a:solidFill>
                <a:srgbClr val="00002E"/>
              </a:solidFill>
              <a:latin typeface="Noto Sans TC Medium" panose="020B0200000000000000" pitchFamily="34" charset="-120"/>
              <a:ea typeface="Noto Sans TC Medium" panose="020B02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25D494-CBE7-2921-419D-20E9502FED52}"/>
              </a:ext>
            </a:extLst>
          </p:cNvPr>
          <p:cNvSpPr txBox="1"/>
          <p:nvPr/>
        </p:nvSpPr>
        <p:spPr>
          <a:xfrm>
            <a:off x="910643" y="6532255"/>
            <a:ext cx="10821884" cy="1497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微調後的模型能識別 法官或檢察官意見，提升對 </a:t>
            </a:r>
            <a:r>
              <a:rPr lang="zh-TW" altLang="en-US" sz="1800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進入障礙 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的檢索效果。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marL="457200" indent="-4572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挑戰：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altLang="zh-TW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◆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 微調僅使用 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 2 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的數據，無法覆蓋更多樣本，檢索結果偏向 </a:t>
            </a:r>
            <a:r>
              <a:rPr lang="en-US" altLang="zh-TW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Data 2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。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>
              <a:lnSpc>
                <a:spcPts val="2750"/>
              </a:lnSpc>
            </a:pPr>
            <a:r>
              <a:rPr lang="en-US" altLang="zh-TW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◆</a:t>
            </a:r>
            <a:r>
              <a:rPr lang="zh-TW" altLang="en-US" sz="1800" dirty="0">
                <a:solidFill>
                  <a:srgbClr val="00002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zh-TW" altLang="en-US" sz="1800" dirty="0">
                <a:solidFill>
                  <a:srgbClr val="00002E"/>
                </a:solidFill>
                <a:latin typeface="Noto Sans TC" panose="020B0200000000000000" pitchFamily="34" charset="-120"/>
                <a:ea typeface="Noto Sans TC" panose="020B0200000000000000" pitchFamily="34" charset="-120"/>
                <a:cs typeface="Noto Sans" panose="020B0502040504020204" pitchFamily="34" charset="0"/>
              </a:rPr>
              <a:t>運</a:t>
            </a:r>
            <a:r>
              <a:rPr lang="zh-TW" altLang="en-US" sz="18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算能力限制對模型的全面性造成影響。</a:t>
            </a:r>
            <a:endParaRPr lang="en-US" altLang="zh-TW" sz="1800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598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1581</Words>
  <Application>Microsoft Office PowerPoint</Application>
  <PresentationFormat>自訂</PresentationFormat>
  <Paragraphs>222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Noto Sans</vt:lpstr>
      <vt:lpstr>Noto Sans TC</vt:lpstr>
      <vt:lpstr>Arial</vt:lpstr>
      <vt:lpstr>標楷體</vt:lpstr>
      <vt:lpstr>Calibri</vt:lpstr>
      <vt:lpstr>Noto Sans TC Medium</vt:lpstr>
      <vt:lpstr>Aptos</vt:lpstr>
      <vt:lpstr>Nunito Semi Bold</vt:lpstr>
      <vt:lpstr>Noto Sans TC Black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唐</cp:lastModifiedBy>
  <cp:revision>31</cp:revision>
  <dcterms:created xsi:type="dcterms:W3CDTF">2024-12-19T01:39:14Z</dcterms:created>
  <dcterms:modified xsi:type="dcterms:W3CDTF">2025-01-01T14:46:31Z</dcterms:modified>
</cp:coreProperties>
</file>